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3ed245ba804b1e" /><Relationship Type="http://schemas.openxmlformats.org/officeDocument/2006/relationships/extended-properties" Target="/docProps/app.xml" Id="R720a8b4691134b8a" /><Relationship Type="http://schemas.openxmlformats.org/officeDocument/2006/relationships/officeDocument" Target="/ppt/presentation.xml" Id="R79af37a60ddd4e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54e75b8a7c4697"/>
  </p:sldMasterIdLst>
  <p:notesMasterIdLst>
    <p:notesMasterId xmlns:r="http://schemas.openxmlformats.org/officeDocument/2006/relationships" r:id="R89590daeae234541"/>
  </p:notesMasterIdLst>
  <p:sldIdLst>
    <p:sldId xmlns:r="http://schemas.openxmlformats.org/officeDocument/2006/relationships" id="256" r:id="R9d689e140ffb4748"/>
    <p:sldId xmlns:r="http://schemas.openxmlformats.org/officeDocument/2006/relationships" id="257" r:id="Rd8f911468a1d49cf"/>
    <p:sldId xmlns:r="http://schemas.openxmlformats.org/officeDocument/2006/relationships" id="258" r:id="Rf2f4477725ac4f5e"/>
    <p:sldId xmlns:r="http://schemas.openxmlformats.org/officeDocument/2006/relationships" id="259" r:id="R3fe9a61fedde4812"/>
    <p:sldId xmlns:r="http://schemas.openxmlformats.org/officeDocument/2006/relationships" id="260" r:id="R6e83694b820c4e65"/>
    <p:sldId xmlns:r="http://schemas.openxmlformats.org/officeDocument/2006/relationships" id="261" r:id="Rab8f8086cb5042eb"/>
    <p:sldId xmlns:r="http://schemas.openxmlformats.org/officeDocument/2006/relationships" id="262" r:id="R8f627b7381e94348"/>
    <p:sldId xmlns:r="http://schemas.openxmlformats.org/officeDocument/2006/relationships" id="263" r:id="R313a79b6116441a2"/>
    <p:sldId xmlns:r="http://schemas.openxmlformats.org/officeDocument/2006/relationships" id="264" r:id="R3fb24e76ac8844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067ef76d534d95" /><Relationship Type="http://schemas.openxmlformats.org/officeDocument/2006/relationships/slideMaster" Target="/ppt/slideMasters/slideMaster1.xml" Id="Rce54e75b8a7c4697" /><Relationship Type="http://schemas.openxmlformats.org/officeDocument/2006/relationships/notesMaster" Target="/ppt/notesMasters/notesMaster1.xml" Id="R89590daeae234541" /><Relationship Type="http://schemas.openxmlformats.org/officeDocument/2006/relationships/presProps" Target="/ppt/presProps.xml" Id="R402feb85af6344e3" /><Relationship Type="http://schemas.openxmlformats.org/officeDocument/2006/relationships/tableStyles" Target="/ppt/tableStyles.xml" Id="R1640e3880fc64236" /><Relationship Type="http://schemas.openxmlformats.org/officeDocument/2006/relationships/slide" Target="/ppt/slides/slide1.xml" Id="R9d689e140ffb4748" /><Relationship Type="http://schemas.openxmlformats.org/officeDocument/2006/relationships/slide" Target="/ppt/slides/slide2.xml" Id="Rd8f911468a1d49cf" /><Relationship Type="http://schemas.openxmlformats.org/officeDocument/2006/relationships/slide" Target="/ppt/slides/slide3.xml" Id="Rf2f4477725ac4f5e" /><Relationship Type="http://schemas.openxmlformats.org/officeDocument/2006/relationships/slide" Target="/ppt/slides/slide4.xml" Id="R3fe9a61fedde4812" /><Relationship Type="http://schemas.openxmlformats.org/officeDocument/2006/relationships/slide" Target="/ppt/slides/slide5.xml" Id="R6e83694b820c4e65" /><Relationship Type="http://schemas.openxmlformats.org/officeDocument/2006/relationships/slide" Target="/ppt/slides/slide6.xml" Id="Rab8f8086cb5042eb" /><Relationship Type="http://schemas.openxmlformats.org/officeDocument/2006/relationships/slide" Target="/ppt/slides/slide7.xml" Id="R8f627b7381e94348" /><Relationship Type="http://schemas.openxmlformats.org/officeDocument/2006/relationships/slide" Target="/ppt/slides/slide8.xml" Id="R313a79b6116441a2" /><Relationship Type="http://schemas.openxmlformats.org/officeDocument/2006/relationships/slide" Target="/ppt/slides/slide9.xml" Id="R3fb24e76ac8844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10e6b0c48d43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0668e1bf044385" /><Relationship Type="http://schemas.openxmlformats.org/officeDocument/2006/relationships/notesMaster" Target="/ppt/notesMasters/notesMaster1.xml" Id="R0e893f56422c4d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900da837364a18" /><Relationship Type="http://schemas.openxmlformats.org/officeDocument/2006/relationships/notesMaster" Target="/ppt/notesMasters/notesMaster1.xml" Id="R39cba7e40c4d4f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78c6a55a99044e1" /><Relationship Type="http://schemas.openxmlformats.org/officeDocument/2006/relationships/notesMaster" Target="/ppt/notesMasters/notesMaster1.xml" Id="R26502b16d2e547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565cb6768a43ef" /><Relationship Type="http://schemas.openxmlformats.org/officeDocument/2006/relationships/notesMaster" Target="/ppt/notesMasters/notesMaster1.xml" Id="R687174114e1040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65d925128594c71" /><Relationship Type="http://schemas.openxmlformats.org/officeDocument/2006/relationships/notesMaster" Target="/ppt/notesMasters/notesMaster1.xml" Id="R7c248310c7f841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f01182efc804701" /><Relationship Type="http://schemas.openxmlformats.org/officeDocument/2006/relationships/notesMaster" Target="/ppt/notesMasters/notesMaster1.xml" Id="R6faa9483ce3243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339934a381470b" /><Relationship Type="http://schemas.openxmlformats.org/officeDocument/2006/relationships/notesMaster" Target="/ppt/notesMasters/notesMaster1.xml" Id="R09dcccdbefde4e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bcbf3c2d234483" /><Relationship Type="http://schemas.openxmlformats.org/officeDocument/2006/relationships/notesMaster" Target="/ppt/notesMasters/notesMaster1.xml" Id="Rc893598669a047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a54b44e85c45dd" /><Relationship Type="http://schemas.openxmlformats.org/officeDocument/2006/relationships/notesMaster" Target="/ppt/notesMasters/notesMaster1.xml" Id="Rf7daecd4919f4e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Logos y activos visuales heredados del portfolio original aportado por Mauro Lombardo.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d7c01afd44a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1fd0b983aa4fac" /><Relationship Type="http://schemas.openxmlformats.org/officeDocument/2006/relationships/slideLayout" Target="/ppt/slideLayouts/slideLayout1.xml" Id="Rb4373f9b791f44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373f9b791f44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bea94d59347da" /><Relationship Type="http://schemas.openxmlformats.org/officeDocument/2006/relationships/image" Target="/ppt/media/image.png" Id="R2a6a8897346547ad" /><Relationship Type="http://schemas.openxmlformats.org/officeDocument/2006/relationships/notesSlide" Target="/ppt/notesSlides/notesSlide1.xml" Id="R790ec635f86b4b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599c0fe784341" /><Relationship Type="http://schemas.openxmlformats.org/officeDocument/2006/relationships/notesSlide" Target="/ppt/notesSlides/notesSlide2.xml" Id="Raae071e789d240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0ead1b5d884579" /><Relationship Type="http://schemas.openxmlformats.org/officeDocument/2006/relationships/image" Target="/ppt/media/image2.png" Id="Rd953872d9acd4b7e" /><Relationship Type="http://schemas.openxmlformats.org/officeDocument/2006/relationships/image" Target="/ppt/media/image3.png" Id="R3af8eeea654843aa" /><Relationship Type="http://schemas.openxmlformats.org/officeDocument/2006/relationships/image" Target="/ppt/media/image.jpeg" Id="R8778fd473d174e53" /><Relationship Type="http://schemas.openxmlformats.org/officeDocument/2006/relationships/image" Target="/ppt/media/image4.png" Id="Rd2a69322eb374b7f" /><Relationship Type="http://schemas.openxmlformats.org/officeDocument/2006/relationships/image" Target="/ppt/media/image2.jpeg" Id="R88614683ec6e4930" /><Relationship Type="http://schemas.openxmlformats.org/officeDocument/2006/relationships/image" Target="/ppt/media/image3.jpeg" Id="Rc7a7b8b48c7c465a" /><Relationship Type="http://schemas.openxmlformats.org/officeDocument/2006/relationships/image" Target="/ppt/media/image5.png" Id="Rf9e61bc9c1ea4982" /><Relationship Type="http://schemas.openxmlformats.org/officeDocument/2006/relationships/notesSlide" Target="/ppt/notesSlides/notesSlide3.xml" Id="Recc62697343746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a42dad55a5494f" /><Relationship Type="http://schemas.openxmlformats.org/officeDocument/2006/relationships/notesSlide" Target="/ppt/notesSlides/notesSlide4.xml" Id="Re3da53d543d846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34f6b5cad4a30" /><Relationship Type="http://schemas.openxmlformats.org/officeDocument/2006/relationships/notesSlide" Target="/ppt/notesSlides/notesSlide5.xml" Id="R00346b7f97d14d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0616d9a1d428a" /><Relationship Type="http://schemas.openxmlformats.org/officeDocument/2006/relationships/notesSlide" Target="/ppt/notesSlides/notesSlide6.xml" Id="R8546172c6daf4f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9bb9e2d30d4ea4" /><Relationship Type="http://schemas.openxmlformats.org/officeDocument/2006/relationships/notesSlide" Target="/ppt/notesSlides/notesSlide7.xml" Id="R0d7a38c393254f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f1884bd2f48a5" /><Relationship Type="http://schemas.openxmlformats.org/officeDocument/2006/relationships/notesSlide" Target="/ppt/notesSlides/notesSlide8.xml" Id="R428f94e820f34f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2ce8373fc4db9" /><Relationship Type="http://schemas.openxmlformats.org/officeDocument/2006/relationships/image" Target="/ppt/media/image6.png" Id="Rd81636d5046048fe" /><Relationship Type="http://schemas.openxmlformats.org/officeDocument/2006/relationships/notesSlide" Target="/ppt/notesSlides/notesSlide9.xml" Id="R62d059e827ff48e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6a8897346547a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4F548-47A5-4AA1-AD22-DB12D8DC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D8C9EA"/>
                </a:solidFill>
              </a:defRPr>
            </a:pPr>
            <a:r>
              <a:rPr sz="1050" b="1" i="0">
                <a:solidFill>
                  <a:srgbClr val="D8C9EA"/>
                </a:solidFill>
              </a:rPr>
              <a:t>PORTFOLIO PROFESIONAL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82CB4-B6E3-4B18-B2FC-DEDB350A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5524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275" b="1" i="0">
                <a:solidFill>
                  <a:srgbClr val="FFFFFF"/>
                </a:solidFill>
              </a:defRPr>
            </a:pPr>
            <a:r>
              <a:rPr sz="4275" b="1" i="0">
                <a:solidFill>
                  <a:srgbClr val="FFFFFF"/>
                </a:solidFill>
              </a:rPr>
              <a:t>Evaluaciones</a:t>
            </a:r>
          </a:p>
          <a:p xmlns:a="http://schemas.openxmlformats.org/drawingml/2006/main">
            <a:pPr algn="l">
              <a:buNone/>
              <a:defRPr sz="4275" b="1" i="0">
                <a:solidFill>
                  <a:srgbClr val="FFFFFF"/>
                </a:solidFill>
              </a:defRPr>
            </a:pPr>
            <a:r>
              <a:rPr sz="4275" b="1" i="0">
                <a:solidFill>
                  <a:srgbClr val="FFFFFF"/>
                </a:solidFill>
              </a:rPr>
              <a:t>Psicotécnicas</a:t>
            </a:r>
          </a:p>
          <a:p xmlns:a="http://schemas.openxmlformats.org/drawingml/2006/main">
            <a:pPr algn="l">
              <a:buNone/>
              <a:defRPr sz="4275" b="1" i="0">
                <a:solidFill>
                  <a:srgbClr val="FFFFFF"/>
                </a:solidFill>
              </a:defRPr>
            </a:pPr>
            <a:r>
              <a:rPr sz="4275" b="1" i="0">
                <a:solidFill>
                  <a:srgbClr val="FFFFFF"/>
                </a:solidFill>
              </a:rPr>
              <a:t>Laborales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242ED-4067-43BD-B4AC-5DB36FB5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F0EAF5"/>
                </a:solidFill>
              </a:defRPr>
            </a:pPr>
            <a:r>
              <a:rPr sz="1650" b="0" i="0">
                <a:solidFill>
                  <a:srgbClr val="F0EAF5"/>
                </a:solidFill>
              </a:rPr>
              <a:t>Decisiones de selección y desarrollo con criterio psicológico, mirada organizacional e informes accionables.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2D3C32-72EC-4DB5-A42A-469108B4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477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A78"/>
          </a:solidFill>
          <a:ln xmlns:a="http://schemas.openxmlformats.org/drawingml/2006/main" w="0">
            <a:solidFill>
              <a:srgbClr val="D97A7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8C146-96E3-4F48-ADDA-3E6F43238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4352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Lic. Mauro Lombardo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61B586-CCE4-493F-A465-5107FD67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959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8C9EA"/>
                </a:solidFill>
              </a:defRPr>
            </a:pPr>
            <a:r>
              <a:rPr sz="1275" b="0" i="0">
                <a:solidFill>
                  <a:srgbClr val="D8C9EA"/>
                </a:solidFill>
              </a:rPr>
              <a:t>Evaluación Psicotécnica · RR. HH. · CABA</a:t>
            </a:r>
          </a:p>
        </p:txBody>
      </p:sp>
    </p:spTree>
    <p:extLst>
      <p:ext uri="{BB962C8B-B14F-4D97-AF65-F5344CB8AC3E}">
        <p14:creationId xmlns:p14="http://schemas.microsoft.com/office/powerpoint/2010/main" val="7364995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44D77B-B2F8-468A-A68F-2AB894DF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PROPUESTA PROFESIONAL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D1D194-99D7-42E5-B410-B5E421AD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Evaluar es comprender el ajuste, no solo aplicar tests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BAF4A-79F3-4A6C-AF20-ED80A228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Cada proceso se diseña según el puesto, el contexto y la decisión que la organización necesita tomar.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84B7E-DCFE-4B36-A5C9-8D7E50C8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5BC365-8352-431B-A764-4B2BBBFA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5429250" cy="3381375"/>
          </a:xfrm>
          <a:prstGeom xmlns:a="http://schemas.openxmlformats.org/drawingml/2006/main" prst="roundRect">
            <a:avLst>
              <a:gd name="adj" fmla="val 6761"/>
            </a:avLst>
          </a:prstGeom>
          <a:solidFill xmlns:a="http://schemas.openxmlformats.org/drawingml/2006/main">
            <a:srgbClr val="2E1857"/>
          </a:solidFill>
          <a:ln xmlns:a="http://schemas.openxmlformats.org/drawingml/2006/main" w="0">
            <a:solidFill>
              <a:srgbClr val="2E1857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D0B2C5-4311-4C66-BA36-D170D41D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28875"/>
            <a:ext cx="571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D97A78"/>
                </a:solidFill>
              </a:defRPr>
            </a:pPr>
            <a:r>
              <a:rPr sz="4800" b="1" i="0">
                <a:solidFill>
                  <a:srgbClr val="D97A78"/>
                </a:solidFill>
              </a:rPr>
              <a:t>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7CD34-A7E4-426D-B537-35BDF180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28950"/>
            <a:ext cx="4476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FFFFFF"/>
                </a:solidFill>
              </a:defRPr>
            </a:pPr>
            <a:r>
              <a:rPr sz="2250" b="1" i="0">
                <a:solidFill>
                  <a:srgbClr val="FFFFFF"/>
                </a:solidFill>
              </a:rPr>
              <a:t>Traduzco información psicológica compleja en criterios claros para seleccionar, promover y desarrollar personas.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BCF92A-602A-4B49-9B1D-685EB524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62500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8C9EA"/>
                </a:solidFill>
              </a:defRPr>
            </a:pPr>
            <a:r>
              <a:rPr sz="1275" b="0" i="0">
                <a:solidFill>
                  <a:srgbClr val="D8C9EA"/>
                </a:solidFill>
              </a:rPr>
              <a:t>Una evaluación útil no termina en un resultado: orienta una decisión.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B72D90-88D2-489D-8057-159F5694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812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2E1857"/>
                </a:solidFill>
              </a:defRPr>
            </a:pPr>
            <a:r>
              <a:rPr sz="1875" b="1" i="0">
                <a:solidFill>
                  <a:srgbClr val="2E1857"/>
                </a:solidFill>
              </a:rPr>
              <a:t>Una mirada doble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CB020-F860-4EF8-AB46-59BD1031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9527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5B2C83"/>
                </a:solidFill>
              </a:defRPr>
            </a:pPr>
            <a:r>
              <a:rPr sz="1350" b="1" i="0">
                <a:solidFill>
                  <a:srgbClr val="5B2C83"/>
                </a:solidFill>
              </a:rPr>
              <a:t>Psicología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576C49-B9FB-4C2F-8193-FD60EFA8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276600"/>
            <a:ext cx="4095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674"/>
                </a:solidFill>
              </a:defRPr>
            </a:pPr>
            <a:r>
              <a:rPr sz="1275" b="0" i="0">
                <a:solidFill>
                  <a:srgbClr val="6E6674"/>
                </a:solidFill>
              </a:rPr>
              <a:t>Comprensión de recursos cognitivos, emocionales, vinculares y estilos de afrontamiento.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68FA0A-6580-4EE9-8049-4A569A94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48125"/>
            <a:ext cx="40957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9CFE7-067D-4750-99C9-A475210A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324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5B2C83"/>
                </a:solidFill>
              </a:defRPr>
            </a:pPr>
            <a:r>
              <a:rPr sz="1350" b="1" i="0">
                <a:solidFill>
                  <a:srgbClr val="5B2C83"/>
                </a:solidFill>
              </a:rPr>
              <a:t>Recursos Humanos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F4B472-50AA-402D-BAEB-46FD9285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48200"/>
            <a:ext cx="4095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E6674"/>
                </a:solidFill>
              </a:defRPr>
            </a:pPr>
            <a:r>
              <a:rPr sz="1275" b="0" i="0">
                <a:solidFill>
                  <a:srgbClr val="6E6674"/>
                </a:solidFill>
              </a:rPr>
              <a:t>Experiencia en Talento y Cultura, selección end-to-end, entrevistas por competencias, desarrollo y clima organizacional.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77E46-EEDF-4826-B7F0-88B11D260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581650"/>
            <a:ext cx="1000125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D5FBD-33C0-484E-8B3E-B26C936E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648325"/>
            <a:ext cx="7715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 i="0">
                <a:solidFill>
                  <a:srgbClr val="5B2C83"/>
                </a:solidFill>
              </a:defRPr>
            </a:pPr>
            <a:r>
              <a:rPr sz="1050" b="1" i="0">
                <a:solidFill>
                  <a:srgbClr val="5B2C83"/>
                </a:solidFill>
              </a:rPr>
              <a:t>UADE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A1FB49-6F77-4620-BEFF-5367ED6B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581650"/>
            <a:ext cx="16192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767FC8-66FA-4E37-AE71-C798C3AE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648325"/>
            <a:ext cx="139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 i="0">
                <a:solidFill>
                  <a:srgbClr val="5B2C83"/>
                </a:solidFill>
              </a:defRPr>
            </a:pPr>
            <a:r>
              <a:rPr sz="1050" b="1" i="0">
                <a:solidFill>
                  <a:srgbClr val="5B2C83"/>
                </a:solidFill>
              </a:rPr>
              <a:t>CATREC / UCES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78ACE2-7E47-453E-8F60-F1BE98DB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81650"/>
            <a:ext cx="1857375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E65DEA-0797-4060-9945-CF060E5A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5648325"/>
            <a:ext cx="16287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 i="0">
                <a:solidFill>
                  <a:srgbClr val="5B2C83"/>
                </a:solidFill>
              </a:defRPr>
            </a:pPr>
            <a:r>
              <a:rPr sz="1050" b="1" i="0">
                <a:solidFill>
                  <a:srgbClr val="5B2C83"/>
                </a:solidFill>
              </a:rPr>
              <a:t>Informes Psicotécnicos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93691C-283A-458C-821D-D7FD7F74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35968C-4BFC-4E6D-AB3C-FD7BE95C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292648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3BC2B8C-6FA0-4A02-AFEE-644A4037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EXPERIENCIA APLICADA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54095-36BB-4B7E-BD03-888AF84A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Organizaciones en las que realicé evaluaciones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091484-0548-4DCB-84BA-DDD6D7A6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Proyectos directos, internos y canalizados a través de TSS Group, preservando siempre la confidencialidad de cada postulante.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46A63-5EF1-4FCA-99B9-F95C5724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3FFF7-582F-4669-909A-E2456570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3872d9acd4b7e"/>
          <a:stretch xmlns:a="http://schemas.openxmlformats.org/drawingml/2006/main"/>
        </p:blipFill>
        <p:spPr>
          <a:xfrm xmlns:a="http://schemas.openxmlformats.org/drawingml/2006/main">
            <a:off x="1495425" y="2409825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2E3B77-7E04-4CF5-8C25-96651EB3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1947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Consultora intermediaria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BCF59-217B-4B46-9B68-0E54F493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23837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8eeea654843aa"/>
          <a:stretch xmlns:a="http://schemas.openxmlformats.org/drawingml/2006/main"/>
        </p:blipFill>
        <p:spPr>
          <a:xfrm xmlns:a="http://schemas.openxmlformats.org/drawingml/2006/main">
            <a:off x="3714750" y="2442346"/>
            <a:ext cx="2000250" cy="849358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7A310-AE2F-46E9-9EB8-DB9D317A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41947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Retail · Potencial interno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6BB9E1-81A2-4219-AC5A-4D2B5051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3837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78fd473d174e53"/>
          <a:stretch xmlns:a="http://schemas.openxmlformats.org/drawingml/2006/main"/>
        </p:blipFill>
        <p:spPr>
          <a:xfrm xmlns:a="http://schemas.openxmlformats.org/drawingml/2006/main">
            <a:off x="7019925" y="2409825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57550C-5AFC-41D5-BE78-0D6918BF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1947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Salud · Investigación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ECC8D-0B98-4DBE-B219-72D615BF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3837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69322eb374b7f"/>
          <a:stretch xmlns:a="http://schemas.openxmlformats.org/drawingml/2006/main"/>
        </p:blipFill>
        <p:spPr>
          <a:xfrm xmlns:a="http://schemas.openxmlformats.org/drawingml/2006/main">
            <a:off x="9239250" y="2659494"/>
            <a:ext cx="2000250" cy="415063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8F12E6-EC0B-4811-AC23-D84AD46D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41947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Servicios · Técnica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DB685-0E06-490E-AD97-12436029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002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14683ec6e4930"/>
          <a:stretch xmlns:a="http://schemas.openxmlformats.org/drawingml/2006/main"/>
        </p:blipFill>
        <p:spPr>
          <a:xfrm xmlns:a="http://schemas.openxmlformats.org/drawingml/2006/main">
            <a:off x="1495425" y="4181475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672D0-E375-409B-B420-98CC5061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9112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Industria · Administración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7D1280-010D-48B5-A27D-B389FC52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01002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a7b8b48c7c465a"/>
          <a:stretch xmlns:a="http://schemas.openxmlformats.org/drawingml/2006/main"/>
        </p:blipFill>
        <p:spPr>
          <a:xfrm xmlns:a="http://schemas.openxmlformats.org/drawingml/2006/main">
            <a:off x="4257675" y="4181475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590327-F9D9-45DF-BA91-01954CAC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19112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Construcción · Comercial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BF1BF1-830F-4ED4-8B91-BED27FDF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01002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2E1857"/>
          </a:solidFill>
          <a:ln xmlns:a="http://schemas.openxmlformats.org/drawingml/2006/main" w="9525">
            <a:solidFill>
              <a:srgbClr val="2E185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e61bc9c1ea4982"/>
          <a:stretch xmlns:a="http://schemas.openxmlformats.org/drawingml/2006/main"/>
        </p:blipFill>
        <p:spPr>
          <a:xfrm xmlns:a="http://schemas.openxmlformats.org/drawingml/2006/main">
            <a:off x="6477000" y="4343072"/>
            <a:ext cx="2000250" cy="591207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221213-C743-4C1F-A382-8501BA5E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19112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D8C9EA"/>
                </a:solidFill>
              </a:defRPr>
            </a:pPr>
            <a:r>
              <a:rPr sz="900" b="1" i="0">
                <a:solidFill>
                  <a:srgbClr val="D8C9EA"/>
                </a:solidFill>
              </a:rPr>
              <a:t>Producto · Comercial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CDEE50-53ED-4E24-A2A4-961025BF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010025"/>
            <a:ext cx="25336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472C40-1A5F-4CA4-B15C-7C8F2839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3053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2E1857"/>
                </a:solidFill>
              </a:defRPr>
            </a:pPr>
            <a:r>
              <a:rPr sz="1875" b="1" i="0">
                <a:solidFill>
                  <a:srgbClr val="2E1857"/>
                </a:solidFill>
              </a:rPr>
              <a:t>LA MARTONA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84D77A3-1B8A-4BC3-8AE0-AB672174B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191125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 i="0">
                <a:solidFill>
                  <a:srgbClr val="6E6674"/>
                </a:solidFill>
              </a:defRPr>
            </a:pPr>
            <a:r>
              <a:rPr sz="900" b="1" i="0">
                <a:solidFill>
                  <a:srgbClr val="6E6674"/>
                </a:solidFill>
              </a:rPr>
              <a:t>Comunidad · Servicios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F50343-2553-47D7-A083-8F07BD43E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425" b="1" i="0">
                <a:solidFill>
                  <a:srgbClr val="5B2C83"/>
                </a:solidFill>
              </a:defRPr>
            </a:pPr>
            <a:r>
              <a:rPr sz="1425" b="1" i="0">
                <a:solidFill>
                  <a:srgbClr val="5B2C83"/>
                </a:solidFill>
              </a:rPr>
              <a:t>La diversidad sectorial exige adaptar lenguaje, batería, indicadores y recomendaciones.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50AD56-16B7-4F64-8316-1AE6D7999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839EF90-7A4F-4BF6-9FC0-FF91B19D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250670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986C318-EC87-4126-82F3-4B3E6332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ALCANCE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4CFB5-0E59-4AEE-BAD8-0B98C0D8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La batería cambia cuando cambia el puesto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8684E4-F2E6-46CF-B4BF-BB0A399CC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Experiencia con posiciones operativas, administrativas, comerciales, técnicas, profesionales y de liderazgo.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B34588-971D-4901-9275-90A76339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70C38-116B-45BF-B166-8A534E4E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B2C83"/>
          </a:solidFill>
          <a:ln xmlns:a="http://schemas.openxmlformats.org/drawingml/2006/main" w="0">
            <a:solidFill>
              <a:srgbClr val="5B2C8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AC751-B96F-4351-AE88-1D3BC66A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181225"/>
            <a:ext cx="2238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SALUD E INVESTIGACIÓN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851DCF-C905-4A33-8B04-1CA7AB64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05075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ICBA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808977-95A0-4AAF-B35D-9CFCFFD4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266950"/>
            <a:ext cx="752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241D2C"/>
                </a:solidFill>
              </a:defRPr>
            </a:pPr>
            <a:r>
              <a:rPr sz="1425" b="0" i="0">
                <a:solidFill>
                  <a:srgbClr val="241D2C"/>
                </a:solidFill>
              </a:rPr>
              <a:t>Coordinación de Investigación Clínica · perfiles intelectuales, técnicos y de alta responsabilidad.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5C8DB-67E6-4FDC-AF33-F679328D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43225"/>
            <a:ext cx="1031557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62141A-E309-4549-9DC9-0FC2172E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9900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4AA8"/>
          </a:solidFill>
          <a:ln xmlns:a="http://schemas.openxmlformats.org/drawingml/2006/main" w="0">
            <a:solidFill>
              <a:srgbClr val="7A4AA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8EC05B-E600-4CB9-BBF6-09A94676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38475"/>
            <a:ext cx="2238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SERVICIOS Y OPERACIONES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278EF8-430C-4357-B9F8-37DCE150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362325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EMSETEC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C6801-2A42-43B2-A520-8AEC0CE5A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124200"/>
            <a:ext cx="752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241D2C"/>
                </a:solidFill>
              </a:defRPr>
            </a:pPr>
            <a:r>
              <a:rPr sz="1425" b="0" i="0">
                <a:solidFill>
                  <a:srgbClr val="241D2C"/>
                </a:solidFill>
              </a:rPr>
              <a:t>Supervisor Técnico · Analista de Cotizaciones · Administración · Atención al usuario / CAU.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5D82CE-9791-4C0E-A1DC-139CA119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00475"/>
            <a:ext cx="1031557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A00CF-8635-4A3D-9C0C-F3AB77CE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A78"/>
          </a:solidFill>
          <a:ln xmlns:a="http://schemas.openxmlformats.org/drawingml/2006/main" w="0">
            <a:solidFill>
              <a:srgbClr val="D97A7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BB9D6-2825-4DB5-9916-D8E208FA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95725"/>
            <a:ext cx="2238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RETAIL Y LIDERAZGO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D4AD9-34DD-4040-804C-9EED8D77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19575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Billabong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E06D81-AE4C-4620-B7EC-1F6E2040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981450"/>
            <a:ext cx="752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241D2C"/>
                </a:solidFill>
              </a:defRPr>
            </a:pPr>
            <a:r>
              <a:rPr sz="1425" b="0" i="0">
                <a:solidFill>
                  <a:srgbClr val="241D2C"/>
                </a:solidFill>
              </a:rPr>
              <a:t>Encargadas de local · promoción interna · evaluación de potencial para roles de conducción.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DCF434-7741-4E56-8974-03534CCA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57725"/>
            <a:ext cx="1031557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4D1930-64BA-497F-A260-B391070D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D82BC"/>
          </a:solidFill>
          <a:ln xmlns:a="http://schemas.openxmlformats.org/drawingml/2006/main" w="0">
            <a:solidFill>
              <a:srgbClr val="9D82B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552B20-2888-49A3-8016-79BFAA9A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752975"/>
            <a:ext cx="2238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INDUSTRIA Y NEGOCIO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3A72F-B202-4A04-A0AD-49877F0D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076825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Teknal · Tucson · Rumbo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8EE074-9104-4BFE-8FC3-52A12333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838700"/>
            <a:ext cx="752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241D2C"/>
                </a:solidFill>
              </a:defRPr>
            </a:pPr>
            <a:r>
              <a:rPr sz="1425" b="0" i="0">
                <a:solidFill>
                  <a:srgbClr val="241D2C"/>
                </a:solidFill>
              </a:rPr>
              <a:t>Chofer de carga · Analistas de Marketing, Administración y Producto · Gerencia y asesoría comercial.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B98B40-9F2D-495D-8C4A-1FEA6412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514975"/>
            <a:ext cx="1031557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136795-2FA5-46E7-9826-4FA81945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A3CC"/>
          </a:solidFill>
          <a:ln xmlns:a="http://schemas.openxmlformats.org/drawingml/2006/main" w="0">
            <a:solidFill>
              <a:srgbClr val="B7A3CC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6583BE-2853-4C94-BFEE-EDD4BA60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610225"/>
            <a:ext cx="2238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SERVICIO Y COMUNIDAD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B07B7A-F86D-45CE-A880-9E5B4F0BF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934075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La Martona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043BC3-A725-4E15-82E8-8F7B4144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5695950"/>
            <a:ext cx="752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241D2C"/>
                </a:solidFill>
              </a:defRPr>
            </a:pPr>
            <a:r>
              <a:rPr sz="1425" b="0" i="0">
                <a:solidFill>
                  <a:srgbClr val="241D2C"/>
                </a:solidFill>
              </a:rPr>
              <a:t>Atención al socio · perfiles para colonia y actividades con responsabilidad de cuidado.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DB740F-28F8-4C46-ADE7-AC021597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372225"/>
            <a:ext cx="1031557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38004C-DFDF-4849-9463-48545B77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27379B-CB2B-4D67-A80C-051AAA00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40261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3BDD04-4600-4D37-A56D-3F412466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CASOS DE APLICACIÓN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EADBC-3F04-434D-945A-E0116CBD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El foco de evaluación se define por la decisión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6DB270-E0CB-4885-9667-B86C847E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Tres ejemplos muestran cómo cambia la lectura según el nivel de responsabilidad y la naturaleza del trabajo.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1A53E-474E-47AC-83A1-84F5E008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3DBFE9-994C-4CCE-93ED-9E3A384C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3200400" cy="34290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AC468-2F93-4A75-8B04-B32DC56D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700" b="1" i="0">
                <a:solidFill>
                  <a:srgbClr val="D8C9EA"/>
                </a:solidFill>
              </a:defRPr>
            </a:pPr>
            <a:r>
              <a:rPr sz="2700" b="1" i="0">
                <a:solidFill>
                  <a:srgbClr val="D8C9EA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B378A-CB44-4BD0-90B7-E62B7342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7A4AA8"/>
                </a:solidFill>
              </a:defRPr>
            </a:pPr>
            <a:r>
              <a:rPr sz="1200" b="1" i="0">
                <a:solidFill>
                  <a:srgbClr val="7A4AA8"/>
                </a:solidFill>
              </a:rPr>
              <a:t>Billabong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7A7E8-8B05-406A-AB2C-AC468ECD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2619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E1857"/>
                </a:solidFill>
              </a:defRPr>
            </a:pPr>
            <a:r>
              <a:rPr sz="1950" b="1" i="0">
                <a:solidFill>
                  <a:srgbClr val="2E1857"/>
                </a:solidFill>
              </a:rPr>
              <a:t>Potencial de liderazgo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F870C2-2AF2-4761-B286-AAE08E4E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95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Comparación de candidatas internas para roles de encargada. Foco en liderazgo, criterio, vínculo con equipos, orientación comercial y aspectos a desarrollar.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3ED02-4686-4025-8BB1-76475387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81600"/>
            <a:ext cx="1905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BF7269-9CD1-4775-AFCC-64D72402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48275"/>
            <a:ext cx="1676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 i="0">
                <a:solidFill>
                  <a:srgbClr val="5B2C83"/>
                </a:solidFill>
              </a:defRPr>
            </a:pPr>
            <a:r>
              <a:rPr sz="1050" b="1" i="0">
                <a:solidFill>
                  <a:srgbClr val="5B2C83"/>
                </a:solidFill>
              </a:rPr>
              <a:t>PROMOCIÓN INTERNA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72B22-C437-4F5D-87F3-721E60A8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38375"/>
            <a:ext cx="3200400" cy="34290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E3225-3314-4B27-9EB1-46EACEE9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24574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700" b="1" i="0">
                <a:solidFill>
                  <a:srgbClr val="D8C9EA"/>
                </a:solidFill>
              </a:defRPr>
            </a:pPr>
            <a:r>
              <a:rPr sz="2700" b="1" i="0">
                <a:solidFill>
                  <a:srgbClr val="D8C9EA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2DF98-8F20-4133-9908-AE5C6521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304800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7A4AA8"/>
                </a:solidFill>
              </a:defRPr>
            </a:pPr>
            <a:r>
              <a:rPr sz="1200" b="1" i="0">
                <a:solidFill>
                  <a:srgbClr val="7A4AA8"/>
                </a:solidFill>
              </a:rPr>
              <a:t>ICBA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741C59-8F04-4F3A-AA79-F033B9E6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3381375"/>
            <a:ext cx="2619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E1857"/>
                </a:solidFill>
              </a:defRPr>
            </a:pPr>
            <a:r>
              <a:rPr sz="1950" b="1" i="0">
                <a:solidFill>
                  <a:srgbClr val="2E1857"/>
                </a:solidFill>
              </a:rPr>
              <a:t>Rigor técnico e intelectual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7B76F-1FA8-458B-9649-7AB0770D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4095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Evaluación para Coordinación de Investigación Clínica. Foco en análisis, organización, atención, criterio, responsabilidad y comunicación interdisciplinaria.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90FC5-FD03-4A65-AB8F-0DBB652B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5181600"/>
            <a:ext cx="1905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315479-1BFE-4A39-BC43-2A869A1D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5248275"/>
            <a:ext cx="1676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 i="0">
                <a:solidFill>
                  <a:srgbClr val="5B2C83"/>
                </a:solidFill>
              </a:defRPr>
            </a:pPr>
            <a:r>
              <a:rPr sz="1050" b="1" i="0">
                <a:solidFill>
                  <a:srgbClr val="5B2C83"/>
                </a:solidFill>
              </a:rPr>
              <a:t>PERFIL PROFESIONAL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DD61F9-7B6D-4BCB-AA6A-FD2BCEA0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238375"/>
            <a:ext cx="3200400" cy="34290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6E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F96974-C667-4037-9147-937FF08A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574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700" b="1" i="0">
                <a:solidFill>
                  <a:srgbClr val="D8C9EA"/>
                </a:solidFill>
              </a:defRPr>
            </a:pPr>
            <a:r>
              <a:rPr sz="2700" b="1" i="0">
                <a:solidFill>
                  <a:srgbClr val="D8C9EA"/>
                </a:solidFill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43BBDF-3D1C-48BC-B731-103EF6D4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04800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7A4AA8"/>
                </a:solidFill>
              </a:defRPr>
            </a:pPr>
            <a:r>
              <a:rPr sz="1200" b="1" i="0">
                <a:solidFill>
                  <a:srgbClr val="7A4AA8"/>
                </a:solidFill>
              </a:rPr>
              <a:t>EMSETEC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F56950-F7F6-4725-B37C-753FF494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381375"/>
            <a:ext cx="2619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E1857"/>
                </a:solidFill>
              </a:defRPr>
            </a:pPr>
            <a:r>
              <a:rPr sz="1950" b="1" i="0">
                <a:solidFill>
                  <a:srgbClr val="2E1857"/>
                </a:solidFill>
              </a:rPr>
              <a:t>Conducción operativa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5B2878-0A04-47A7-A1B4-6B51E198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095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Evaluaciones para supervisión y perfiles de soporte. Foco en planificación, resolución de problemas, seguridad, coordinación y respuesta ante presión.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CDE116-91B9-4A0A-AFBF-5069F0F0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181600"/>
            <a:ext cx="1905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B4E1C5-2172-49F8-A282-81BE0DED3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248275"/>
            <a:ext cx="1676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 i="0">
                <a:solidFill>
                  <a:srgbClr val="5B2C83"/>
                </a:solidFill>
              </a:defRPr>
            </a:pPr>
            <a:r>
              <a:rPr sz="1050" b="1" i="0">
                <a:solidFill>
                  <a:srgbClr val="5B2C83"/>
                </a:solidFill>
              </a:rPr>
              <a:t>OPERACIONES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89D357-8C2F-43B8-92E3-5C81935A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065C9C-657D-4964-82CF-F57424C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201678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158A7A-F80D-431B-B02F-05568956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METODOLOGÍA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85DEB-10A0-43AF-B83A-9456B059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Un proceso claro, trazable y adaptado al puesto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DD40EA-EC34-4127-97EC-CF8C162A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La evaluación integra entrevista, técnicas pertinentes y lectura organizacional. No se basa en un resultado aislado.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2004E7-935C-4E77-A12D-5EA9B25C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EBA165-1EC3-48AC-9E87-EEC7A066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B2C83"/>
          </a:solidFill>
          <a:ln xmlns:a="http://schemas.openxmlformats.org/drawingml/2006/main" w="0">
            <a:solidFill>
              <a:srgbClr val="5B2C8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E22CC4-5CD5-4982-9C65-72058B2D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20862-D101-4662-8450-F1A85969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2669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Relevamiento del perfil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7E474-F703-4A97-B75B-3EAD43FA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581275"/>
            <a:ext cx="432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Objetivos del rol, competencias críticas, cultura, riesgos y tipo de decisión.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B79FF-17FD-4BBD-AAFE-324EDA7E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B2C83"/>
          </a:solidFill>
          <a:ln xmlns:a="http://schemas.openxmlformats.org/drawingml/2006/main" w="0">
            <a:solidFill>
              <a:srgbClr val="5B2C8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F92D9B-A805-4CE9-8D35-CE46542D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4605A5-D976-4E3F-BB6E-FF55D830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381375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Diseño de batería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B729E9-4E4A-477D-87EB-A46FFD4E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95700"/>
            <a:ext cx="432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Selección de técnicas proyectivas, psicométricas y cognitivas según el requerimiento.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EB73A1-DCF7-4E09-8ADB-DD68E198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B2C83"/>
          </a:solidFill>
          <a:ln xmlns:a="http://schemas.openxmlformats.org/drawingml/2006/main" w="0">
            <a:solidFill>
              <a:srgbClr val="5B2C8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4BC19-550F-4126-84C8-D31BC553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105BD-7EE2-4F97-80B6-E198C29E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49580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Entrevista y administración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8C319F-4F02-4847-8D8E-3F7F4EB43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810125"/>
            <a:ext cx="432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Encuadre profesional, entrevista por competencias y observación del desempeño.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09151A-17BA-44DE-B83C-4EB68BAD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669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B2C83"/>
          </a:solidFill>
          <a:ln xmlns:a="http://schemas.openxmlformats.org/drawingml/2006/main" w="0">
            <a:solidFill>
              <a:srgbClr val="5B2C8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9AE69E-3F1C-4538-9DF0-DE242901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515583-ECA5-43C5-8312-0DCB21D5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2669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Integración de evidencia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4DB18E-F7F2-4069-AA33-9AFBDA9C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581275"/>
            <a:ext cx="432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Cruce de indicadores, consistencias, tensiones y ajuste con el perfil buscado.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3B6204-F339-404C-9404-D56DA8DE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81375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A78"/>
          </a:solidFill>
          <a:ln xmlns:a="http://schemas.openxmlformats.org/drawingml/2006/main" w="0">
            <a:solidFill>
              <a:srgbClr val="D97A7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6D31C8-4567-4F47-88B4-5D7E59AE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575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8F1F4A-4669-4057-A5E5-DBA0E213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381375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Informe y conversación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1D49FD-6221-4549-AD27-5138B5D3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695700"/>
            <a:ext cx="432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Síntesis clara: fortalezas, alertas, desarrollo y recomendación para decidir.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47AD58-6F11-4DD7-95DA-75525E89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95800"/>
            <a:ext cx="4953000" cy="1000125"/>
          </a:xfrm>
          <a:prstGeom xmlns:a="http://schemas.openxmlformats.org/drawingml/2006/main" prst="roundRect">
            <a:avLst>
              <a:gd name="adj" fmla="val 15238"/>
            </a:avLst>
          </a:prstGeom>
          <a:solidFill xmlns:a="http://schemas.openxmlformats.org/drawingml/2006/main">
            <a:srgbClr val="EEE7F6"/>
          </a:solidFill>
          <a:ln xmlns:a="http://schemas.openxmlformats.org/drawingml/2006/main" w="0">
            <a:solidFill>
              <a:srgbClr val="EEE7F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17C5DE-A541-4C7E-A3F5-BFAAC8C4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705350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7A4AA8"/>
                </a:solidFill>
              </a:defRPr>
            </a:pPr>
            <a:r>
              <a:rPr sz="1275" b="1" i="0">
                <a:solidFill>
                  <a:srgbClr val="7A4AA8"/>
                </a:solidFill>
              </a:rPr>
              <a:t>Resultado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748975-E2C6-4F8E-8CEA-B764F349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0292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2E1857"/>
                </a:solidFill>
              </a:defRPr>
            </a:pPr>
            <a:r>
              <a:rPr sz="1500" b="1" i="0">
                <a:solidFill>
                  <a:srgbClr val="2E1857"/>
                </a:solidFill>
              </a:rPr>
              <a:t>Una conclusión fundamentada y útil para el contexto real de trabajo.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77567E-7354-4B36-8E26-8592227A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2AD970-F04E-45B8-B6F6-55BDED62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559975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D08349-89BF-4AC2-8BB8-DFC29BEE5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DIFERENCIALES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BA819-C02E-438C-9E08-67822A33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El diferencial está en el criterio profesional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7A0A3-E01F-412A-928D-EDDFC85F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El valor aparece al elegir bien qué evaluar, cómo integrarlo y cómo comunicarlo.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101EA-87DA-4125-BB61-82BA3FE6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4EECC-15B1-4451-B46E-34975D79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300" b="1" i="0">
                <a:solidFill>
                  <a:srgbClr val="D8C9EA"/>
                </a:solidFill>
              </a:defRPr>
            </a:pPr>
            <a:r>
              <a:rPr sz="3300" b="1" i="0">
                <a:solidFill>
                  <a:srgbClr val="D8C9EA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4C3079-89BD-4D51-B4FA-967A20E9E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409825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E1857"/>
                </a:solidFill>
              </a:defRPr>
            </a:pPr>
            <a:r>
              <a:rPr sz="1575" b="1" i="0">
                <a:solidFill>
                  <a:srgbClr val="2E1857"/>
                </a:solidFill>
              </a:rPr>
              <a:t>Baterías personalizadas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2F62D-CC2F-4F5D-ABCF-5A1668D5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7432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Cada técnica responde a una hipótesis y a una competencia crítica del puesto.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DD223-40D2-4DAF-8F8E-A4BD23A8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8125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300" b="1" i="0">
                <a:solidFill>
                  <a:srgbClr val="D8C9EA"/>
                </a:solidFill>
              </a:defRPr>
            </a:pPr>
            <a:r>
              <a:rPr sz="3300" b="1" i="0">
                <a:solidFill>
                  <a:srgbClr val="D8C9EA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741FE-EF4B-4F01-9B5A-03C6D9FA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409825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E1857"/>
                </a:solidFill>
              </a:defRPr>
            </a:pPr>
            <a:r>
              <a:rPr sz="1575" b="1" i="0">
                <a:solidFill>
                  <a:srgbClr val="2E1857"/>
                </a:solidFill>
              </a:rPr>
              <a:t>Trayectoria corporativa en RR. HH.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499EA5-D2D8-48A4-AE07-02E24005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7432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Conozco los tiempos, el lenguaje del negocio y la responsabilidad de una decisión de selección.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ED465-5BB4-4872-BEEA-3BEF7FF9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300" b="1" i="0">
                <a:solidFill>
                  <a:srgbClr val="D8C9EA"/>
                </a:solidFill>
              </a:defRPr>
            </a:pPr>
            <a:r>
              <a:rPr sz="3300" b="1" i="0">
                <a:solidFill>
                  <a:srgbClr val="D8C9EA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166B45-B830-4C89-ACD9-B8C78EDF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862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E1857"/>
                </a:solidFill>
              </a:defRPr>
            </a:pPr>
            <a:r>
              <a:rPr sz="1575" b="1" i="0">
                <a:solidFill>
                  <a:srgbClr val="2E1857"/>
                </a:solidFill>
              </a:rPr>
              <a:t>Informes claros y accionables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DB22CD-3D62-4A92-9D57-05683247A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219575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Redacción directa, fundamentada y orientada a fortalezas, alertas y desarrollo.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9D5896-E1FC-4074-BA3D-F735E299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57625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300" b="1" i="0">
                <a:solidFill>
                  <a:srgbClr val="D8C9EA"/>
                </a:solidFill>
              </a:defRPr>
            </a:pPr>
            <a:r>
              <a:rPr sz="3300" b="1" i="0">
                <a:solidFill>
                  <a:srgbClr val="D8C9EA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9DF10F-7335-486A-9493-F42B4125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8862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 i="0">
                <a:solidFill>
                  <a:srgbClr val="2E1857"/>
                </a:solidFill>
              </a:defRPr>
            </a:pPr>
            <a:r>
              <a:rPr sz="1575" b="1" i="0">
                <a:solidFill>
                  <a:srgbClr val="2E1857"/>
                </a:solidFill>
              </a:rPr>
              <a:t>Mirada integral y ética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E0C48-1104-4085-A653-C639E02A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219575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Integro desempeño, personalidad y contexto sin reducir a la persona a un test.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4114D5-5F8D-4C5B-A377-EF0D4EE8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108204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2E1857"/>
          </a:solidFill>
          <a:ln xmlns:a="http://schemas.openxmlformats.org/drawingml/2006/main" w="0">
            <a:solidFill>
              <a:srgbClr val="2E185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AD99D-27F1-41FC-9E2E-769311BE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483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Psicología + RR. HH. + criterio laboral = información que ayuda a decidir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E78C60-8432-41D4-BDDB-B7FD6E8F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7E906-DA7F-477C-8F2A-EB4DAE7B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558111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8EA42D-5E17-42DF-822A-85845F9A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7A4AA8"/>
                </a:solidFill>
              </a:defRPr>
            </a:pPr>
            <a:r>
              <a:rPr sz="1050" b="1" i="0">
                <a:solidFill>
                  <a:srgbClr val="7A4AA8"/>
                </a:solidFill>
              </a:rPr>
              <a:t>SERVICIO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6DF7D-FF2A-4374-A317-E38E8FA8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2E1857"/>
                </a:solidFill>
              </a:defRPr>
            </a:pPr>
            <a:r>
              <a:rPr sz="3150" b="1" i="0">
                <a:solidFill>
                  <a:srgbClr val="2E1857"/>
                </a:solidFill>
              </a:rPr>
              <a:t>Una solución flexible para empresas y consultoras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C586D-831B-46AC-98D4-6041B2C9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6E6674"/>
                </a:solidFill>
              </a:defRPr>
            </a:pPr>
            <a:r>
              <a:rPr sz="1425" b="0" i="0">
                <a:solidFill>
                  <a:srgbClr val="6E6674"/>
                </a:solidFill>
              </a:rPr>
              <a:t>Trabajo por evaluación puntual, por proceso o como soporte recurrente del equipo de selección.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6F17B-310E-4CE3-B2CA-DB194157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15FA0-CA64-48B8-A434-49486675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953000" cy="3429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2E1857"/>
          </a:solidFill>
          <a:ln xmlns:a="http://schemas.openxmlformats.org/drawingml/2006/main" w="0">
            <a:solidFill>
              <a:srgbClr val="2E1857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A4529-50A1-4A60-AA13-D0499652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098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El informe incluye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41D12E-A7AA-4584-A4ED-C6CDC45C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9EA"/>
          </a:solidFill>
          <a:ln xmlns:a="http://schemas.openxmlformats.org/drawingml/2006/main" w="0">
            <a:solidFill>
              <a:srgbClr val="D8C9E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007D50-7A9F-45FB-A26C-73E7B8BD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10515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Síntesis del perfil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63596A-DBB9-42F3-B2A4-C331C93A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543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9EA"/>
          </a:solidFill>
          <a:ln xmlns:a="http://schemas.openxmlformats.org/drawingml/2006/main" w="0">
            <a:solidFill>
              <a:srgbClr val="D8C9E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D63D30-0E1A-410B-B2DA-5DD685E2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50520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Recursos cognitivos y modalidad de trabajo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FB5AB8-6809-4E73-B4E9-BBF3C4CE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9EA"/>
          </a:solidFill>
          <a:ln xmlns:a="http://schemas.openxmlformats.org/drawingml/2006/main" w="0">
            <a:solidFill>
              <a:srgbClr val="D8C9E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35D1B-87F7-4D6B-B0DB-426A4930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Competencias vinculadas al puesto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E0EE9-C8CF-41C3-AFC9-08F6620E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434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9EA"/>
          </a:solidFill>
          <a:ln xmlns:a="http://schemas.openxmlformats.org/drawingml/2006/main" w="0">
            <a:solidFill>
              <a:srgbClr val="D8C9E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8DAF2-DF55-4D35-99BA-F80817C25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0530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Fortalezas y aspectos a desarrollar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6DC1D3-E8C9-4C6F-BED8-99CC9B85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434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9EA"/>
          </a:solidFill>
          <a:ln xmlns:a="http://schemas.openxmlformats.org/drawingml/2006/main" w="0">
            <a:solidFill>
              <a:srgbClr val="D8C9E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C183ED-2E5C-4229-9A0F-58E6A110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0535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Alertas contextualizadas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BA7A1B-3E93-4D7D-A58A-A9057393E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A78"/>
          </a:solidFill>
          <a:ln xmlns:a="http://schemas.openxmlformats.org/drawingml/2006/main" w="0">
            <a:solidFill>
              <a:srgbClr val="D97A7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8E86B4-CE3B-473A-B613-8D3F054E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10540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Conclusión y recomendación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048DEB-1F0D-4677-A0F0-ADF4124A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431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2E1857"/>
                </a:solidFill>
              </a:defRPr>
            </a:pPr>
            <a:r>
              <a:rPr sz="2025" b="1" i="0">
                <a:solidFill>
                  <a:srgbClr val="2E1857"/>
                </a:solidFill>
              </a:rPr>
              <a:t>Modalidades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085D23-F7AC-430E-8BA3-222C1935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6227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1" i="0">
                <a:solidFill>
                  <a:srgbClr val="5B2C83"/>
                </a:solidFill>
              </a:defRPr>
            </a:pPr>
            <a:r>
              <a:rPr sz="1425" b="1" i="0">
                <a:solidFill>
                  <a:srgbClr val="5B2C83"/>
                </a:solidFill>
              </a:rPr>
              <a:t>Evaluaciones de ingreso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934CEA-970E-4F19-868A-31B7AF42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67075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Para incorporar con mayor información sobre ajuste, recursos y riesgos.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7CE94C-9371-45B4-A567-6D08492C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14775"/>
            <a:ext cx="4286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D6AC68-A634-48C1-9772-CF326A69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7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1" i="0">
                <a:solidFill>
                  <a:srgbClr val="5B2C83"/>
                </a:solidFill>
              </a:defRPr>
            </a:pPr>
            <a:r>
              <a:rPr sz="1425" b="1" i="0">
                <a:solidFill>
                  <a:srgbClr val="5B2C83"/>
                </a:solidFill>
              </a:rPr>
              <a:t>Promoción y potencial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269F4E-1BC4-48DF-8F90-62F9200B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767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Para acompañar decisiones de liderazgo, movilidad y desarrollo interno.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0D6E9A-D7C5-4691-9E4B-DADAFDB71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24450"/>
            <a:ext cx="4286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6E5"/>
          </a:solidFill>
          <a:ln xmlns:a="http://schemas.openxmlformats.org/drawingml/2006/main" w="0">
            <a:solidFill>
              <a:srgbClr val="DED6E5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0082FE-3E78-448F-96F0-A2A74B6A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38162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1" i="0">
                <a:solidFill>
                  <a:srgbClr val="5B2C83"/>
                </a:solidFill>
              </a:defRPr>
            </a:pPr>
            <a:r>
              <a:rPr sz="1425" b="1" i="0">
                <a:solidFill>
                  <a:srgbClr val="5B2C83"/>
                </a:solidFill>
              </a:rPr>
              <a:t>Soporte a consultoras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697184-C9CC-478A-A53F-10014958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686425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6E6674"/>
                </a:solidFill>
              </a:defRPr>
            </a:pPr>
            <a:r>
              <a:rPr sz="1200" b="0" i="0">
                <a:solidFill>
                  <a:srgbClr val="6E6674"/>
                </a:solidFill>
              </a:rPr>
              <a:t>Capacidad flexible para picos de demanda, procesos especiales y continuidad de servicio.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E90806-5E6C-4309-9086-580B2D19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Lic. Mauro Lombardo · Evaluaciones Psicotécnicas Laborales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65FE27-9DD2-4AF6-A109-7A379C52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82788A"/>
                </a:solidFill>
              </a:defRPr>
            </a:pPr>
            <a:r>
              <a:rPr sz="900" b="0" i="0">
                <a:solidFill>
                  <a:srgbClr val="82788A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1392049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636d5046048f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E84E2-F246-4D62-832B-BE28C197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 i="0">
                <a:solidFill>
                  <a:srgbClr val="D8C9EA"/>
                </a:solidFill>
              </a:defRPr>
            </a:pPr>
            <a:r>
              <a:rPr sz="1050" b="1" i="0">
                <a:solidFill>
                  <a:srgbClr val="D8C9EA"/>
                </a:solidFill>
              </a:rPr>
              <a:t>CONVERSEMOS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E9C0FB-B86E-41CF-9D91-1A4EDC1D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6572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Una buena decisión empieza con una evaluación bien enfocada.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A3D4E8-56B6-4F13-B14A-D0D99FFB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561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F0EAF5"/>
                </a:solidFill>
              </a:defRPr>
            </a:pPr>
            <a:r>
              <a:rPr sz="1650" b="0" i="0">
                <a:solidFill>
                  <a:srgbClr val="F0EAF5"/>
                </a:solidFill>
              </a:rPr>
              <a:t>Evaluaciones psicotécnicas laborales para empresas, pymes y consultoras de Recursos Humanos.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3E311-67DE-4C1D-8FE3-7D022B7E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10477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A78"/>
          </a:solidFill>
          <a:ln xmlns:a="http://schemas.openxmlformats.org/drawingml/2006/main" w="0">
            <a:solidFill>
              <a:srgbClr val="D97A7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A7448-217A-4EA9-9294-33C48CCB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291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Lic. Mauro Lombardo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F99D74-BA8F-4392-823A-7E63E51FE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D8C9EA"/>
                </a:solidFill>
              </a:defRPr>
            </a:pPr>
            <a:r>
              <a:rPr sz="1350" b="0" i="0">
                <a:solidFill>
                  <a:srgbClr val="D8C9EA"/>
                </a:solidFill>
              </a:rPr>
              <a:t>pmaurolombardo@gmail.com · +54 11 5454-3159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A8607-2585-4F97-BB05-8B899024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007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D8C9EA"/>
                </a:solidFill>
              </a:defRPr>
            </a:pPr>
            <a:r>
              <a:rPr sz="1275" b="0" i="0">
                <a:solidFill>
                  <a:srgbClr val="D8C9EA"/>
                </a:solidFill>
              </a:rPr>
              <a:t>linkedin.com/in/liclombardomauro · CABA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B35199-47DE-447D-937E-42E830756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D8C9EA"/>
                </a:solidFill>
              </a:defRPr>
            </a:pPr>
            <a:r>
              <a:rPr sz="900" b="0" i="0">
                <a:solidFill>
                  <a:srgbClr val="D8C9EA"/>
                </a:solidFill>
              </a:rPr>
              <a:t>Lic. Mauro Lombardo · Evaluaciones Psicotécnicas Laborales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18258-69BA-43BA-9904-BD9EF3D8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 i="0">
                <a:solidFill>
                  <a:srgbClr val="D8C9EA"/>
                </a:solidFill>
              </a:defRPr>
            </a:pPr>
            <a:r>
              <a:rPr sz="900" b="0" i="0">
                <a:solidFill>
                  <a:srgbClr val="D8C9EA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10729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2026-08-20T16:43:19.4560000Z</dcterms:created>
  <dcterms:modified xsi:type="dcterms:W3CDTF">2026-08-20T16:43:19.4560000Z</dcterms:modified>
</coreProperties>
</file>